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4660"/>
  </p:normalViewPr>
  <p:slideViewPr>
    <p:cSldViewPr snapToGrid="0">
      <p:cViewPr varScale="1">
        <p:scale>
          <a:sx n="94" d="100"/>
          <a:sy n="94" d="100"/>
        </p:scale>
        <p:origin x="232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AE75B-8826-9005-B92C-428A7CF10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6BD6-F973-B727-9613-0509BBAEEC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29A2C-1F5E-F6C6-D61A-4382BCA3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F8CC0-2789-753C-8783-143023E35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7EC4D-E44A-4FCF-78E9-A8A8BBF49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8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0A3AF-6431-4C8C-D3A9-9EE52AB5D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826124-7D61-494F-D3BF-73EA5BB2E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D7447-FBEA-73DA-FEF6-B1C474017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1E824-D771-EEFA-2DA7-3E0334B4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D32FF-3543-962E-D291-A75ED89BE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32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9291A5-EE54-9643-C214-BA1C523AAC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F5AB5A-238F-9F42-A9CF-999DF2AE6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441E8-BBDF-20E3-85F9-74B37A8F6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482AD-5AE8-41F9-AAFC-45DB0A79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FE233-A029-2724-064C-6AF2704B3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05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77DFA-5936-BB1C-1DDD-98AC2BE5E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65AEB-BD11-EC8A-98C5-88C66B417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85035-2586-EE53-BF59-71396AC9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09F5E-99EE-7232-C0CE-E0F91031B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50736-5B4B-9533-91D5-FD7E3B2F1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7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4657D-1593-9362-4CA6-DC1F2D88F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071B8-61A2-695A-760C-02F0E9997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F058B-F1C1-07A4-0B89-B76BC33EB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BBD2F-F807-C1F1-A4DB-F8A6B2695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18B10-A477-7683-C76C-E66B8A66C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03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1091D-5D20-91C8-6531-D8D7E178B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73381-5DF5-1404-AA8E-94D7AD07D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735052-77C6-B30B-AE98-2B2101A90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751026-1905-AEC6-C4DD-444234186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AB009-9909-16DE-116C-FEEC2454D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72898-9938-F294-C7A1-83C154635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4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E01A8-5168-4FCF-01D2-38655D294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C1DF9C-3E38-17CD-72D6-277865E9B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866F0-594F-B031-B22F-6BA2DA351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8BA1AF-F6EE-F0D1-F1B8-B90B91F5ED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55C2AF-83C7-1690-5180-56E37A04BD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70226E-C41A-EE52-6C8C-4A01D2E7D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12388B-338B-B8A8-8A6C-7D3EE54D8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23E88A-69DE-72DD-50CD-E8D8739EA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0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50ABB-6803-25B8-A060-A77727FBC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DA110B-EDB4-BBE2-B049-45FA5D937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A8579E-3DA3-933D-6AFF-75B95C5A0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C145A5-142B-F78B-C015-CD0AC7629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7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4AEC43-72AA-12F6-C249-346DEF559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2DD184-41CB-BCF2-EFB2-A71734166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35F89-0E5D-A479-1AF0-01A23FEE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9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F578C-2AF1-2510-25CB-DFB64B27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F5C1B-E300-82C1-6484-246BF6D8D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20FC6-406A-2752-4DF3-45C5D529B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0C612-7F1A-6107-19E4-08423972D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B11C8-3A8B-0310-32AC-AF87FBD88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DF720E-1542-6E0F-6C15-816E8E9F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96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A327E-7466-BBB4-DBAB-69E59CEEA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216AA8-2055-AC4E-6099-D52109EF4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9BBF7E-9A3B-D123-4170-B20D4902E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626AC-FF16-64BD-B69A-4F390BCB7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EBBC2-AD69-0FCF-1024-2459FA6FE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1A9A0-C5C8-B222-1F89-4324FEA2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17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6612E6-C2B4-3AA1-0AE9-96969A6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298BCB-C802-D919-8B13-4EE10985E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05FD5-2863-837A-1268-36CC44115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CD2ED-F31B-414D-B726-356E17CC2E80}" type="datetimeFigureOut">
              <a:rPr lang="en-US" smtClean="0"/>
              <a:t>7/12/24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D020C-A054-D482-A3CF-D39F7F88B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3B621-8211-AEBC-1A0B-CA4BFA1A56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D8750-A4D1-4CDF-AC1D-30CB88414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F38BDC-4057-CAD1-C975-F710055F3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8388" y="5409001"/>
            <a:ext cx="10592174" cy="765296"/>
          </a:xfrm>
        </p:spPr>
        <p:txBody>
          <a:bodyPr anchor="t">
            <a:normAutofit fontScale="90000"/>
          </a:bodyPr>
          <a:lstStyle/>
          <a:p>
            <a:r>
              <a:rPr lang="en-US" sz="4000">
                <a:solidFill>
                  <a:schemeClr val="tx2"/>
                </a:solidFill>
              </a:rPr>
              <a:t>FIRE DEPARTMENT ADVISORY COMMISION</a:t>
            </a:r>
            <a:br>
              <a:rPr lang="en-US" sz="4000">
                <a:solidFill>
                  <a:schemeClr val="tx2"/>
                </a:solidFill>
              </a:rPr>
            </a:br>
            <a:r>
              <a:rPr lang="en-US" sz="4000">
                <a:solidFill>
                  <a:schemeClr val="tx2"/>
                </a:solidFill>
              </a:rPr>
              <a:t>JULY 17 2024</a:t>
            </a:r>
            <a:endParaRPr lang="en-US" sz="4000" dirty="0">
              <a:solidFill>
                <a:schemeClr val="tx2"/>
              </a:solidFill>
            </a:endParaRPr>
          </a:p>
        </p:txBody>
      </p:sp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31D6B3C1-53FA-87E5-B0A9-3CF5ABC74C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8"/>
          <a:stretch/>
        </p:blipFill>
        <p:spPr bwMode="auto">
          <a:xfrm>
            <a:off x="-3050" y="75511"/>
            <a:ext cx="12192001" cy="420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2941813"/>
            <a:ext cx="12188952" cy="1828800"/>
            <a:chOff x="-305" y="3144820"/>
            <a:chExt cx="9182100" cy="1551136"/>
          </a:xfrm>
        </p:grpSpPr>
        <p:sp useBgFill="1"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5" name="Freeform: Shape 1034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6" name="Freeform: Shape 1035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7" name="Freeform: Shape 1036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Subtitle 4">
            <a:extLst>
              <a:ext uri="{FF2B5EF4-FFF2-40B4-BE49-F238E27FC236}">
                <a16:creationId xmlns:a16="http://schemas.microsoft.com/office/drawing/2014/main" id="{CFE1CB3B-A54C-76AD-840B-E0B97AAA64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4668" y="4399599"/>
            <a:ext cx="9144000" cy="1655762"/>
          </a:xfrm>
        </p:spPr>
        <p:txBody>
          <a:bodyPr/>
          <a:lstStyle/>
          <a:p>
            <a:r>
              <a:rPr lang="en-US" sz="4000" dirty="0"/>
              <a:t>County Fire Budget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92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19A3C-999A-D33A-F66A-00FD9E2A7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7049B-15CF-7235-06CB-BE0658228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Budget was Approved by the Board of Supervisors at the May 22 Board Meeting, with a Supplemental approved at the Jun 4 meeting.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May 4th Meeting: Consent Agenda, Item 23 (see attached)</a:t>
            </a:r>
          </a:p>
          <a:p>
            <a:pPr marL="0" indent="0">
              <a:buNone/>
            </a:pPr>
            <a:r>
              <a:rPr lang="en-US" dirty="0"/>
              <a:t>Jun 4</a:t>
            </a:r>
            <a:r>
              <a:rPr lang="en-US" baseline="30000" dirty="0"/>
              <a:t>th</a:t>
            </a:r>
            <a:r>
              <a:rPr lang="en-US" dirty="0"/>
              <a:t> Meeting: Additional $386k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 descr="Logo">
            <a:extLst>
              <a:ext uri="{FF2B5EF4-FFF2-40B4-BE49-F238E27FC236}">
                <a16:creationId xmlns:a16="http://schemas.microsoft.com/office/drawing/2014/main" id="{0DCC608E-0728-5678-F169-17DAB958C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928" y="5465134"/>
            <a:ext cx="3674777" cy="123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489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19A3C-999A-D33A-F66A-00FD9E2A7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Fiscal Year 2023-24 Year End Projections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B10C80F-1677-281C-7809-700A8D4358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633711"/>
              </p:ext>
            </p:extLst>
          </p:nvPr>
        </p:nvGraphicFramePr>
        <p:xfrm>
          <a:off x="1311728" y="1317172"/>
          <a:ext cx="9568543" cy="4147962"/>
        </p:xfrm>
        <a:graphic>
          <a:graphicData uri="http://schemas.openxmlformats.org/drawingml/2006/table">
            <a:tbl>
              <a:tblPr/>
              <a:tblGrid>
                <a:gridCol w="3184286">
                  <a:extLst>
                    <a:ext uri="{9D8B030D-6E8A-4147-A177-3AD203B41FA5}">
                      <a16:colId xmlns:a16="http://schemas.microsoft.com/office/drawing/2014/main" val="3141160062"/>
                    </a:ext>
                  </a:extLst>
                </a:gridCol>
                <a:gridCol w="2635271">
                  <a:extLst>
                    <a:ext uri="{9D8B030D-6E8A-4147-A177-3AD203B41FA5}">
                      <a16:colId xmlns:a16="http://schemas.microsoft.com/office/drawing/2014/main" val="1035689761"/>
                    </a:ext>
                  </a:extLst>
                </a:gridCol>
                <a:gridCol w="878423">
                  <a:extLst>
                    <a:ext uri="{9D8B030D-6E8A-4147-A177-3AD203B41FA5}">
                      <a16:colId xmlns:a16="http://schemas.microsoft.com/office/drawing/2014/main" val="1581511467"/>
                    </a:ext>
                  </a:extLst>
                </a:gridCol>
                <a:gridCol w="1301950">
                  <a:extLst>
                    <a:ext uri="{9D8B030D-6E8A-4147-A177-3AD203B41FA5}">
                      <a16:colId xmlns:a16="http://schemas.microsoft.com/office/drawing/2014/main" val="3502252334"/>
                    </a:ext>
                  </a:extLst>
                </a:gridCol>
                <a:gridCol w="1568613">
                  <a:extLst>
                    <a:ext uri="{9D8B030D-6E8A-4147-A177-3AD203B41FA5}">
                      <a16:colId xmlns:a16="http://schemas.microsoft.com/office/drawing/2014/main" val="9244109"/>
                    </a:ext>
                  </a:extLst>
                </a:gridCol>
              </a:tblGrid>
              <a:tr h="296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FY 23-24 Adopted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ACTUALS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 ENCUMBRANCE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Sum of FY 23-24 EA's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16090"/>
                  </a:ext>
                </a:extLst>
              </a:tr>
              <a:tr h="296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REVENUE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(5,807,617)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(3,396,364)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(6,185,278)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2509531"/>
                  </a:ext>
                </a:extLst>
              </a:tr>
              <a:tr h="296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1-TAXES</a:t>
                      </a:r>
                    </a:p>
                  </a:txBody>
                  <a:tcPr marL="952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(2,786,646)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(2,756,274)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(2,756,274)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4102444"/>
                  </a:ext>
                </a:extLst>
              </a:tr>
              <a:tr h="296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7-FINES, FORFEITURES &amp; ASSMNTS</a:t>
                      </a:r>
                    </a:p>
                  </a:txBody>
                  <a:tcPr marL="952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(870)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(870)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2417552"/>
                  </a:ext>
                </a:extLst>
              </a:tr>
              <a:tr h="296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10-REV FROM USE OF MONEY &amp; PROP</a:t>
                      </a:r>
                    </a:p>
                  </a:txBody>
                  <a:tcPr marL="952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(80,000)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(389,198)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(389,198)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80717"/>
                  </a:ext>
                </a:extLst>
              </a:tr>
              <a:tr h="296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15-INTERGOVERNMENTAL REVENUES</a:t>
                      </a:r>
                    </a:p>
                  </a:txBody>
                  <a:tcPr marL="952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(32,225)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(132,673)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(132,673)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8281156"/>
                  </a:ext>
                </a:extLst>
              </a:tr>
              <a:tr h="296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19-CHARGES FOR SERVICES</a:t>
                      </a:r>
                    </a:p>
                  </a:txBody>
                  <a:tcPr marL="952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(2,908,746)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(117,349)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(2,906,263)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26351"/>
                  </a:ext>
                </a:extLst>
              </a:tr>
              <a:tr h="296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EXPENDITURE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12,362,843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4,801,588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3,144,032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6,308,401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820983"/>
                  </a:ext>
                </a:extLst>
              </a:tr>
              <a:tr h="296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50-SALARIES AND EMPLOYEE BENEF</a:t>
                      </a:r>
                    </a:p>
                  </a:txBody>
                  <a:tcPr marL="952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164,536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154,177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154,177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83770"/>
                  </a:ext>
                </a:extLst>
              </a:tr>
              <a:tr h="296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60-SERVICES AND SUPPLIES</a:t>
                      </a:r>
                    </a:p>
                  </a:txBody>
                  <a:tcPr marL="952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7,853,208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3,169,987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2,641,802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4,174,571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560966"/>
                  </a:ext>
                </a:extLst>
              </a:tr>
              <a:tr h="296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70-OTHER CHARGES</a:t>
                      </a:r>
                    </a:p>
                  </a:txBody>
                  <a:tcPr marL="952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52,476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12,466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12,466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8575424"/>
                  </a:ext>
                </a:extLst>
              </a:tr>
              <a:tr h="296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80-FIXED ASSETS</a:t>
                      </a:r>
                    </a:p>
                  </a:txBody>
                  <a:tcPr marL="952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3,451,401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1,464,958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502,230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1,967,187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2172378"/>
                  </a:ext>
                </a:extLst>
              </a:tr>
              <a:tr h="296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98-APPROP FOR CONTINGENCIES</a:t>
                      </a:r>
                    </a:p>
                  </a:txBody>
                  <a:tcPr marL="952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841,222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755161"/>
                  </a:ext>
                </a:extLst>
              </a:tr>
              <a:tr h="29628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6,555,226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1,405,224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3,144,032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123,123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138727"/>
                  </a:ext>
                </a:extLst>
              </a:tr>
            </a:tbl>
          </a:graphicData>
        </a:graphic>
      </p:graphicFrame>
      <p:pic>
        <p:nvPicPr>
          <p:cNvPr id="4" name="Picture 2" descr="Logo">
            <a:extLst>
              <a:ext uri="{FF2B5EF4-FFF2-40B4-BE49-F238E27FC236}">
                <a16:creationId xmlns:a16="http://schemas.microsoft.com/office/drawing/2014/main" id="{0DCC608E-0728-5678-F169-17DAB958CB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928" y="5465134"/>
            <a:ext cx="3674777" cy="123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5095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12462</TotalTime>
  <Words>200</Words>
  <Application>Microsoft Macintosh PowerPoint</Application>
  <PresentationFormat>Widescreen</PresentationFormat>
  <Paragraphs>79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FIRE DEPARTMENT ADVISORY COMMISION JULY 17 2024</vt:lpstr>
      <vt:lpstr>Overview</vt:lpstr>
      <vt:lpstr>Fiscal Year 2023-24 Year End Projections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Beaton</dc:creator>
  <cp:lastModifiedBy>Khandelwal, Sanjay</cp:lastModifiedBy>
  <cp:revision>29</cp:revision>
  <dcterms:created xsi:type="dcterms:W3CDTF">2023-02-01T00:03:34Z</dcterms:created>
  <dcterms:modified xsi:type="dcterms:W3CDTF">2024-07-12T14:32:59Z</dcterms:modified>
</cp:coreProperties>
</file>